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4" d="100"/>
          <a:sy n="84" d="100"/>
        </p:scale>
        <p:origin x="658"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2582285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2418535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356333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3266700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4014104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602555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3738037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2949528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3459382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1864867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2539B85-FCE6-4B91-8687-FF4E5F3DED99}" type="datetimeFigureOut">
              <a:rPr kumimoji="1" lang="ja-JP" altLang="en-US" smtClean="0"/>
              <a:t>2026/3/23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3284684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539B85-FCE6-4B91-8687-FF4E5F3DED99}" type="datetimeFigureOut">
              <a:rPr kumimoji="1" lang="ja-JP" altLang="en-US" smtClean="0"/>
              <a:t>2026/3/23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E566EF-4F39-49B0-969D-833B1970654D}" type="slidenum">
              <a:rPr kumimoji="1" lang="ja-JP" altLang="en-US" smtClean="0"/>
              <a:t>‹#›</a:t>
            </a:fld>
            <a:endParaRPr kumimoji="1" lang="ja-JP" altLang="en-US"/>
          </a:p>
        </p:txBody>
      </p:sp>
    </p:spTree>
    <p:extLst>
      <p:ext uri="{BB962C8B-B14F-4D97-AF65-F5344CB8AC3E}">
        <p14:creationId xmlns:p14="http://schemas.microsoft.com/office/powerpoint/2010/main" val="967771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52697" y="560660"/>
            <a:ext cx="11573692" cy="889317"/>
          </a:xfrm>
        </p:spPr>
        <p:txBody>
          <a:bodyPr anchor="ctr">
            <a:normAutofit/>
          </a:bodyPr>
          <a:lstStyle/>
          <a:p>
            <a:r>
              <a:rPr lang="ja-JP" altLang="en-US" sz="2600" b="1" dirty="0">
                <a:latin typeface="ＭＳ Ｐゴシック" panose="020B0600070205080204" pitchFamily="50" charset="-128"/>
                <a:ea typeface="ＭＳ Ｐゴシック" panose="020B0600070205080204" pitchFamily="50" charset="-128"/>
              </a:rPr>
              <a:t>後発医薬品およびバイオ後続品の使用促進について</a:t>
            </a:r>
            <a:endParaRPr kumimoji="1" lang="ja-JP" altLang="en-US" sz="2600" b="1" dirty="0">
              <a:latin typeface="ＭＳ Ｐゴシック" panose="020B0600070205080204" pitchFamily="50" charset="-128"/>
              <a:ea typeface="ＭＳ Ｐゴシック" panose="020B0600070205080204" pitchFamily="50" charset="-128"/>
            </a:endParaRPr>
          </a:p>
        </p:txBody>
      </p:sp>
      <p:sp>
        <p:nvSpPr>
          <p:cNvPr id="3" name="サブタイトル 2"/>
          <p:cNvSpPr>
            <a:spLocks noGrp="1"/>
          </p:cNvSpPr>
          <p:nvPr>
            <p:ph type="subTitle" idx="1"/>
          </p:nvPr>
        </p:nvSpPr>
        <p:spPr>
          <a:xfrm>
            <a:off x="613954" y="1642607"/>
            <a:ext cx="10620103" cy="5059851"/>
          </a:xfrm>
        </p:spPr>
        <p:txBody>
          <a:bodyPr>
            <a:normAutofit/>
          </a:bodyPr>
          <a:lstStyle/>
          <a:p>
            <a:pPr algn="l"/>
            <a:r>
              <a:rPr kumimoji="1" lang="ja-JP" altLang="en-US" dirty="0"/>
              <a:t>　当院では、厚生</a:t>
            </a:r>
            <a:r>
              <a:rPr lang="ja-JP" altLang="en-US" dirty="0"/>
              <a:t>労働省の施策に</a:t>
            </a:r>
            <a:r>
              <a:rPr kumimoji="1" lang="ja-JP" altLang="en-US" dirty="0"/>
              <a:t>従い、患者負担の軽減および医療保険財政の改善に資するもの</a:t>
            </a:r>
            <a:r>
              <a:rPr lang="ja-JP" altLang="en-US" dirty="0"/>
              <a:t>として、後発医薬品（ジェネリック医薬品）およびバイオ後続品（バイオシミラー）の使用に積極的に取り組んでいます。</a:t>
            </a:r>
            <a:endParaRPr lang="en-US" altLang="ja-JP" dirty="0"/>
          </a:p>
          <a:p>
            <a:pPr algn="l"/>
            <a:r>
              <a:rPr kumimoji="1" lang="ja-JP" altLang="en-US" dirty="0"/>
              <a:t>　当院で処方または使用する薬剤は、後発医薬品もしくはバイオシミラーとなることがあります。</a:t>
            </a:r>
            <a:r>
              <a:rPr lang="ja-JP" altLang="en-US" dirty="0"/>
              <a:t>後発医薬品およびバイオシミラーの採用にあたっては、品質確保・安全性に関する十分な情報提供・安定供給等、当院の定める条件を満たした有効かつ安全な製品を採用しております。</a:t>
            </a:r>
            <a:endParaRPr lang="en-US" altLang="ja-JP" dirty="0"/>
          </a:p>
          <a:p>
            <a:pPr algn="l"/>
            <a:r>
              <a:rPr lang="ja-JP" altLang="en-US" dirty="0"/>
              <a:t>　また、バイオ後続品の導入にあたっては、患者さんへの十分な説明を積極的に行っておりますので、ご理解いただきます</a:t>
            </a:r>
            <a:r>
              <a:rPr kumimoji="1" lang="ja-JP" altLang="en-US" dirty="0"/>
              <a:t>ようお願い</a:t>
            </a:r>
            <a:r>
              <a:rPr lang="ja-JP" altLang="en-US" dirty="0"/>
              <a:t>いたします。</a:t>
            </a:r>
            <a:endParaRPr lang="en-US" altLang="ja-JP" dirty="0"/>
          </a:p>
          <a:p>
            <a:pPr algn="l"/>
            <a:r>
              <a:rPr lang="ja-JP" altLang="en-US" dirty="0"/>
              <a:t>　</a:t>
            </a:r>
            <a:endParaRPr kumimoji="1" lang="en-US" altLang="ja-JP" dirty="0"/>
          </a:p>
          <a:p>
            <a:pPr algn="l"/>
            <a:r>
              <a:rPr lang="ja-JP" altLang="en-US" dirty="0"/>
              <a:t>　ご不明な点等ございましたら、主治医または薬剤師までお尋ねください。</a:t>
            </a:r>
            <a:endParaRPr kumimoji="1" lang="ja-JP" altLang="en-US" dirty="0"/>
          </a:p>
        </p:txBody>
      </p:sp>
    </p:spTree>
    <p:extLst>
      <p:ext uri="{BB962C8B-B14F-4D97-AF65-F5344CB8AC3E}">
        <p14:creationId xmlns:p14="http://schemas.microsoft.com/office/powerpoint/2010/main" val="291328544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167</Words>
  <Application>Microsoft Office PowerPoint</Application>
  <PresentationFormat>ワイド画面</PresentationFormat>
  <Paragraphs>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Ｐゴシック</vt:lpstr>
      <vt:lpstr>游ゴシック</vt:lpstr>
      <vt:lpstr>游ゴシック Light</vt:lpstr>
      <vt:lpstr>Arial</vt:lpstr>
      <vt:lpstr>Office テーマ</vt:lpstr>
      <vt:lpstr>後発医薬品およびバイオ後続品の使用促進について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後発医薬品（ジェネリック医薬品）およびバイオ後続品（バイオシミラー）の使用促進について</dc:title>
  <dc:creator>佐々木 剛</dc:creator>
  <cp:lastModifiedBy>佐々木 剛</cp:lastModifiedBy>
  <cp:revision>12</cp:revision>
  <cp:lastPrinted>2026-03-19T09:05:45Z</cp:lastPrinted>
  <dcterms:created xsi:type="dcterms:W3CDTF">2024-05-28T08:02:12Z</dcterms:created>
  <dcterms:modified xsi:type="dcterms:W3CDTF">2026-03-23T04:58:55Z</dcterms:modified>
</cp:coreProperties>
</file>