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A2EB-19D5-4F21-AB96-AF23C548DDA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CE34-1440-4C41-AFE1-5DE3EA2DF2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111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A2EB-19D5-4F21-AB96-AF23C548DDA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CE34-1440-4C41-AFE1-5DE3EA2DF2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8310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A2EB-19D5-4F21-AB96-AF23C548DDA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CE34-1440-4C41-AFE1-5DE3EA2DF2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803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A2EB-19D5-4F21-AB96-AF23C548DDA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CE34-1440-4C41-AFE1-5DE3EA2DF2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86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A2EB-19D5-4F21-AB96-AF23C548DDA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CE34-1440-4C41-AFE1-5DE3EA2DF2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824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A2EB-19D5-4F21-AB96-AF23C548DDA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CE34-1440-4C41-AFE1-5DE3EA2DF2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684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A2EB-19D5-4F21-AB96-AF23C548DDA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CE34-1440-4C41-AFE1-5DE3EA2DF2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73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A2EB-19D5-4F21-AB96-AF23C548DDA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CE34-1440-4C41-AFE1-5DE3EA2DF2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7978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A2EB-19D5-4F21-AB96-AF23C548DDA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CE34-1440-4C41-AFE1-5DE3EA2DF2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78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A2EB-19D5-4F21-AB96-AF23C548DDA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CE34-1440-4C41-AFE1-5DE3EA2DF2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4167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A2EB-19D5-4F21-AB96-AF23C548DDA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CE34-1440-4C41-AFE1-5DE3EA2DF2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030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CA2EB-19D5-4F21-AB96-AF23C548DDA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ACE34-1440-4C41-AFE1-5DE3EA2DF2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47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145685"/>
              </p:ext>
            </p:extLst>
          </p:nvPr>
        </p:nvGraphicFramePr>
        <p:xfrm>
          <a:off x="1704108" y="771107"/>
          <a:ext cx="8773339" cy="52084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6531">
                  <a:extLst>
                    <a:ext uri="{9D8B030D-6E8A-4147-A177-3AD203B41FA5}">
                      <a16:colId xmlns:a16="http://schemas.microsoft.com/office/drawing/2014/main" val="3691001172"/>
                    </a:ext>
                  </a:extLst>
                </a:gridCol>
                <a:gridCol w="2531661">
                  <a:extLst>
                    <a:ext uri="{9D8B030D-6E8A-4147-A177-3AD203B41FA5}">
                      <a16:colId xmlns:a16="http://schemas.microsoft.com/office/drawing/2014/main" val="2677979705"/>
                    </a:ext>
                  </a:extLst>
                </a:gridCol>
                <a:gridCol w="4945147">
                  <a:extLst>
                    <a:ext uri="{9D8B030D-6E8A-4147-A177-3AD203B41FA5}">
                      <a16:colId xmlns:a16="http://schemas.microsoft.com/office/drawing/2014/main" val="20095241"/>
                    </a:ext>
                  </a:extLst>
                </a:gridCol>
              </a:tblGrid>
              <a:tr h="65895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100" dirty="0"/>
                        <a:t>対象者</a:t>
                      </a:r>
                    </a:p>
                  </a:txBody>
                  <a:tcPr marL="118169" marR="118169" marT="59084" marB="5908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/>
                        <a:t>金額</a:t>
                      </a:r>
                      <a:endParaRPr kumimoji="1" lang="en-US" altLang="ja-JP" sz="2400" b="1" dirty="0"/>
                    </a:p>
                  </a:txBody>
                  <a:tcPr marL="118169" marR="118169" marT="59084" marB="5908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73941"/>
                  </a:ext>
                </a:extLst>
              </a:tr>
              <a:tr h="801726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一　般</a:t>
                      </a:r>
                    </a:p>
                  </a:txBody>
                  <a:tcPr marL="118169" marR="118169" marT="59084" marB="5908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1" dirty="0"/>
                        <a:t>1</a:t>
                      </a:r>
                      <a:r>
                        <a:rPr kumimoji="1" lang="ja-JP" altLang="en-US" sz="2800" b="1" dirty="0"/>
                        <a:t>食　</a:t>
                      </a:r>
                      <a:r>
                        <a:rPr kumimoji="1" lang="en-US" altLang="ja-JP" sz="2800" b="1" dirty="0"/>
                        <a:t>550</a:t>
                      </a:r>
                      <a:r>
                        <a:rPr kumimoji="1" lang="ja-JP" altLang="en-US" sz="2800" b="1" dirty="0"/>
                        <a:t>円</a:t>
                      </a:r>
                    </a:p>
                  </a:txBody>
                  <a:tcPr marL="118169" marR="118169" marT="59084" marB="5908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3810391"/>
                  </a:ext>
                </a:extLst>
              </a:tr>
              <a:tr h="1342577">
                <a:tc gridSpan="2"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kumimoji="1" lang="ja-JP" altLang="en-US" sz="2200" dirty="0"/>
                        <a:t>指定難病患者または</a:t>
                      </a:r>
                    </a:p>
                    <a:p>
                      <a:pPr algn="ctr">
                        <a:lnSpc>
                          <a:spcPts val="2400"/>
                        </a:lnSpc>
                      </a:pPr>
                      <a:r>
                        <a:rPr kumimoji="1" lang="ja-JP" altLang="en-US" sz="2200" dirty="0"/>
                        <a:t>小児慢性特定疾病児童等</a:t>
                      </a:r>
                    </a:p>
                    <a:p>
                      <a:pPr algn="ctr">
                        <a:lnSpc>
                          <a:spcPts val="2400"/>
                        </a:lnSpc>
                      </a:pPr>
                      <a:r>
                        <a:rPr kumimoji="1" lang="ja-JP" altLang="en-US" sz="2200" dirty="0"/>
                        <a:t>（下記に該当しないもの）</a:t>
                      </a:r>
                    </a:p>
                  </a:txBody>
                  <a:tcPr marL="118169" marR="118169" marT="59084" marB="5908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1" dirty="0"/>
                        <a:t>1</a:t>
                      </a:r>
                      <a:r>
                        <a:rPr kumimoji="1" lang="ja-JP" altLang="en-US" sz="2800" b="1" dirty="0"/>
                        <a:t>食　</a:t>
                      </a:r>
                      <a:r>
                        <a:rPr kumimoji="1" lang="en-US" altLang="ja-JP" sz="2800" b="1" dirty="0"/>
                        <a:t>330</a:t>
                      </a:r>
                      <a:r>
                        <a:rPr kumimoji="1" lang="ja-JP" altLang="en-US" sz="2800" b="1" dirty="0"/>
                        <a:t>円</a:t>
                      </a:r>
                    </a:p>
                  </a:txBody>
                  <a:tcPr marL="118169" marR="118169" marT="59084" marB="5908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5900520"/>
                  </a:ext>
                </a:extLst>
              </a:tr>
              <a:tr h="801726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低所得</a:t>
                      </a:r>
                      <a:r>
                        <a:rPr kumimoji="1" lang="en-US" altLang="ja-JP" sz="2200" dirty="0"/>
                        <a:t>Ⅱ</a:t>
                      </a:r>
                      <a:endParaRPr kumimoji="1" lang="ja-JP" altLang="en-US" sz="2200" dirty="0"/>
                    </a:p>
                  </a:txBody>
                  <a:tcPr marL="118169" marR="118169" marT="59084" marB="5908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2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入院期間</a:t>
                      </a:r>
                      <a:r>
                        <a:rPr lang="en-US" sz="22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90</a:t>
                      </a:r>
                      <a:r>
                        <a:rPr lang="ja-JP" sz="22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日以内</a:t>
                      </a:r>
                    </a:p>
                  </a:txBody>
                  <a:tcPr marL="88626" marR="88626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1" dirty="0"/>
                        <a:t>1</a:t>
                      </a:r>
                      <a:r>
                        <a:rPr kumimoji="1" lang="ja-JP" altLang="en-US" sz="2800" b="1" dirty="0"/>
                        <a:t>食　</a:t>
                      </a:r>
                      <a:r>
                        <a:rPr kumimoji="1" lang="en-US" altLang="ja-JP" sz="2800" b="1" dirty="0"/>
                        <a:t>270</a:t>
                      </a:r>
                      <a:r>
                        <a:rPr kumimoji="1" lang="ja-JP" altLang="en-US" sz="2800" b="1" dirty="0"/>
                        <a:t>円</a:t>
                      </a:r>
                    </a:p>
                  </a:txBody>
                  <a:tcPr marL="118169" marR="118169" marT="59084" marB="5908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7067307"/>
                  </a:ext>
                </a:extLst>
              </a:tr>
              <a:tr h="801726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2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入院期間</a:t>
                      </a:r>
                      <a:r>
                        <a:rPr lang="en-US" sz="22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90</a:t>
                      </a:r>
                      <a:r>
                        <a:rPr lang="ja-JP" sz="22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日超え</a:t>
                      </a:r>
                    </a:p>
                  </a:txBody>
                  <a:tcPr marL="88626" marR="88626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1" dirty="0"/>
                        <a:t>1</a:t>
                      </a:r>
                      <a:r>
                        <a:rPr kumimoji="1" lang="ja-JP" altLang="en-US" sz="2800" b="1" dirty="0"/>
                        <a:t>食　</a:t>
                      </a:r>
                      <a:r>
                        <a:rPr kumimoji="1" lang="en-US" altLang="ja-JP" sz="2800" b="1" dirty="0"/>
                        <a:t>220</a:t>
                      </a:r>
                      <a:r>
                        <a:rPr kumimoji="1" lang="ja-JP" altLang="en-US" sz="2800" b="1" dirty="0"/>
                        <a:t>円</a:t>
                      </a:r>
                    </a:p>
                  </a:txBody>
                  <a:tcPr marL="118169" marR="118169" marT="59084" marB="5908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3128320"/>
                  </a:ext>
                </a:extLst>
              </a:tr>
              <a:tr h="801726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低所得</a:t>
                      </a:r>
                      <a:r>
                        <a:rPr kumimoji="1" lang="en-US" altLang="ja-JP" sz="2200" dirty="0"/>
                        <a:t>Ⅰ</a:t>
                      </a:r>
                      <a:endParaRPr kumimoji="1" lang="ja-JP" altLang="en-US" sz="2200" dirty="0"/>
                    </a:p>
                  </a:txBody>
                  <a:tcPr marL="118169" marR="118169" marT="59084" marB="5908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1" dirty="0"/>
                        <a:t>1</a:t>
                      </a:r>
                      <a:r>
                        <a:rPr kumimoji="1" lang="ja-JP" altLang="en-US" sz="2800" b="1" dirty="0"/>
                        <a:t>食　</a:t>
                      </a:r>
                      <a:r>
                        <a:rPr kumimoji="1" lang="en-US" altLang="ja-JP" sz="2800" b="1" dirty="0"/>
                        <a:t>130</a:t>
                      </a:r>
                      <a:r>
                        <a:rPr kumimoji="1" lang="ja-JP" altLang="en-US" sz="2800" b="1" dirty="0"/>
                        <a:t>円</a:t>
                      </a:r>
                    </a:p>
                  </a:txBody>
                  <a:tcPr marL="118169" marR="118169" marT="59084" marB="5908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0394035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9000120" y="6292334"/>
            <a:ext cx="2954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ja-JP" dirty="0"/>
              <a:t>大阪市立総合医療センター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46364" y="279717"/>
            <a:ext cx="4585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入院時食事療養費（</a:t>
            </a:r>
            <a:r>
              <a:rPr kumimoji="1" lang="en-US" altLang="ja-JP" b="1" dirty="0"/>
              <a:t>Ⅰ</a:t>
            </a:r>
            <a:r>
              <a:rPr kumimoji="1" lang="ja-JP" altLang="en-US" b="1" dirty="0"/>
              <a:t>）について</a:t>
            </a:r>
          </a:p>
        </p:txBody>
      </p:sp>
    </p:spTree>
    <p:extLst>
      <p:ext uri="{BB962C8B-B14F-4D97-AF65-F5344CB8AC3E}">
        <p14:creationId xmlns:p14="http://schemas.microsoft.com/office/powerpoint/2010/main" val="2545680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885950" y="639034"/>
            <a:ext cx="8420100" cy="837066"/>
          </a:xfrm>
        </p:spPr>
        <p:txBody>
          <a:bodyPr anchor="ctr">
            <a:normAutofit/>
          </a:bodyPr>
          <a:lstStyle/>
          <a:p>
            <a:r>
              <a:rPr lang="ja-JP" altLang="en-US" sz="4000" b="1" dirty="0"/>
              <a:t>入院時食事療養について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30829" y="1655671"/>
            <a:ext cx="8760822" cy="1583919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kumimoji="1" lang="ja-JP" altLang="en-US" dirty="0">
                <a:latin typeface="游明朝" panose="02020400000000000000" pitchFamily="18" charset="-128"/>
                <a:ea typeface="游明朝" panose="02020400000000000000" pitchFamily="18" charset="-128"/>
              </a:rPr>
              <a:t>当センターでは、入院時食事療養（</a:t>
            </a:r>
            <a:r>
              <a:rPr kumimoji="1" lang="en-US" altLang="ja-JP" dirty="0">
                <a:latin typeface="游明朝" panose="02020400000000000000" pitchFamily="18" charset="-128"/>
                <a:ea typeface="游明朝" panose="02020400000000000000" pitchFamily="18" charset="-128"/>
              </a:rPr>
              <a:t>Ⅰ</a:t>
            </a:r>
            <a:r>
              <a:rPr kumimoji="1" lang="ja-JP" altLang="en-US" dirty="0">
                <a:latin typeface="游明朝" panose="02020400000000000000" pitchFamily="18" charset="-128"/>
                <a:ea typeface="游明朝" panose="02020400000000000000" pitchFamily="18" charset="-128"/>
              </a:rPr>
              <a:t>）の届出を行っており、</a:t>
            </a:r>
            <a:endParaRPr kumimoji="1" lang="en-US" altLang="ja-JP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dirty="0">
                <a:latin typeface="游明朝" panose="02020400000000000000" pitchFamily="18" charset="-128"/>
                <a:ea typeface="游明朝" panose="02020400000000000000" pitchFamily="18" charset="-128"/>
              </a:rPr>
              <a:t>管理栄養士または栄養士によって管理された食事を適時・適温</a:t>
            </a:r>
            <a:endParaRPr lang="en-US" altLang="ja-JP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dirty="0">
                <a:latin typeface="游明朝" panose="02020400000000000000" pitchFamily="18" charset="-128"/>
                <a:ea typeface="游明朝" panose="02020400000000000000" pitchFamily="18" charset="-128"/>
              </a:rPr>
              <a:t>で以下の時間に提供しております。</a:t>
            </a:r>
            <a:endParaRPr kumimoji="1" lang="ja-JP" altLang="en-US" dirty="0"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751909" y="3249913"/>
            <a:ext cx="66881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800" dirty="0"/>
              <a:t>食事時間</a:t>
            </a:r>
            <a:endParaRPr lang="en-US" altLang="ja-JP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945674" y="4101308"/>
            <a:ext cx="606116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dirty="0">
                <a:latin typeface="+mj-ea"/>
                <a:ea typeface="+mj-ea"/>
              </a:rPr>
              <a:t>朝食</a:t>
            </a:r>
            <a:r>
              <a:rPr lang="en-US" altLang="ja-JP" sz="2800" dirty="0">
                <a:latin typeface="+mj-ea"/>
                <a:ea typeface="+mj-ea"/>
              </a:rPr>
              <a:t>				</a:t>
            </a:r>
            <a:r>
              <a:rPr lang="ja-JP" altLang="en-US" sz="2800" dirty="0">
                <a:latin typeface="+mj-ea"/>
                <a:ea typeface="+mj-ea"/>
              </a:rPr>
              <a:t>～</a:t>
            </a:r>
            <a:endParaRPr lang="en-US" altLang="ja-JP" sz="2800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ja-JP" altLang="en-US" sz="2800" dirty="0">
                <a:latin typeface="+mn-ea"/>
              </a:rPr>
              <a:t>昼食</a:t>
            </a:r>
            <a:r>
              <a:rPr lang="en-US" altLang="ja-JP" sz="2800" dirty="0">
                <a:latin typeface="+mj-ea"/>
                <a:ea typeface="+mj-ea"/>
              </a:rPr>
              <a:t>			</a:t>
            </a:r>
            <a:r>
              <a:rPr lang="ja-JP" altLang="en-US" sz="2800" dirty="0">
                <a:latin typeface="+mj-ea"/>
                <a:ea typeface="+mj-ea"/>
              </a:rPr>
              <a:t>　  　～</a:t>
            </a:r>
            <a:endParaRPr lang="en-US" altLang="ja-JP" sz="2800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ja-JP" altLang="en-US" sz="2800" dirty="0">
                <a:latin typeface="+mj-ea"/>
                <a:ea typeface="+mj-ea"/>
              </a:rPr>
              <a:t>夕食</a:t>
            </a:r>
            <a:r>
              <a:rPr lang="en-US" altLang="ja-JP" sz="2800" dirty="0">
                <a:latin typeface="+mj-ea"/>
                <a:ea typeface="+mj-ea"/>
              </a:rPr>
              <a:t>			</a:t>
            </a:r>
            <a:r>
              <a:rPr lang="ja-JP" altLang="en-US" sz="2800" dirty="0">
                <a:latin typeface="+mj-ea"/>
              </a:rPr>
              <a:t>　  　</a:t>
            </a:r>
            <a:r>
              <a:rPr lang="ja-JP" altLang="en-US" sz="2800" dirty="0">
                <a:latin typeface="+mj-ea"/>
                <a:ea typeface="+mj-ea"/>
              </a:rPr>
              <a:t>～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90704" y="4101308"/>
            <a:ext cx="20029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ja-JP" sz="2800" dirty="0">
                <a:latin typeface="+mn-ea"/>
              </a:rPr>
              <a:t>7</a:t>
            </a:r>
            <a:r>
              <a:rPr lang="ja-JP" altLang="en-US" sz="2800" dirty="0">
                <a:latin typeface="+mn-ea"/>
              </a:rPr>
              <a:t>時</a:t>
            </a:r>
            <a:r>
              <a:rPr lang="en-US" altLang="ja-JP" sz="2800" dirty="0">
                <a:latin typeface="+mn-ea"/>
              </a:rPr>
              <a:t>45</a:t>
            </a:r>
            <a:r>
              <a:rPr lang="ja-JP" altLang="en-US" sz="2800" dirty="0">
                <a:latin typeface="+mn-ea"/>
              </a:rPr>
              <a:t>分</a:t>
            </a:r>
            <a:endParaRPr lang="en-US" altLang="ja-JP" sz="2800" dirty="0">
              <a:latin typeface="+mn-ea"/>
            </a:endParaRPr>
          </a:p>
          <a:p>
            <a:pPr algn="r">
              <a:lnSpc>
                <a:spcPct val="150000"/>
              </a:lnSpc>
            </a:pPr>
            <a:r>
              <a:rPr lang="en-US" altLang="ja-JP" sz="2800" dirty="0">
                <a:latin typeface="+mn-ea"/>
              </a:rPr>
              <a:t>12</a:t>
            </a:r>
            <a:r>
              <a:rPr lang="ja-JP" altLang="en-US" sz="2800" dirty="0">
                <a:latin typeface="+mn-ea"/>
              </a:rPr>
              <a:t>時</a:t>
            </a:r>
            <a:r>
              <a:rPr lang="en-US" altLang="ja-JP" sz="2800" dirty="0">
                <a:latin typeface="+mn-ea"/>
              </a:rPr>
              <a:t>00</a:t>
            </a:r>
            <a:r>
              <a:rPr lang="ja-JP" altLang="en-US" sz="2800" dirty="0">
                <a:latin typeface="+mn-ea"/>
              </a:rPr>
              <a:t>分</a:t>
            </a:r>
            <a:endParaRPr lang="en-US" altLang="ja-JP" sz="2800" dirty="0">
              <a:latin typeface="+mn-ea"/>
            </a:endParaRPr>
          </a:p>
          <a:p>
            <a:pPr algn="r">
              <a:lnSpc>
                <a:spcPct val="150000"/>
              </a:lnSpc>
            </a:pPr>
            <a:r>
              <a:rPr lang="en-US" altLang="ja-JP" sz="2800" dirty="0">
                <a:latin typeface="+mn-ea"/>
              </a:rPr>
              <a:t>18</a:t>
            </a:r>
            <a:r>
              <a:rPr lang="ja-JP" altLang="en-US" sz="2800" dirty="0">
                <a:latin typeface="+mn-ea"/>
              </a:rPr>
              <a:t>時</a:t>
            </a:r>
            <a:r>
              <a:rPr lang="en-US" altLang="ja-JP" sz="2800" dirty="0">
                <a:latin typeface="+mn-ea"/>
              </a:rPr>
              <a:t>00</a:t>
            </a:r>
            <a:r>
              <a:rPr lang="ja-JP" altLang="en-US" sz="2800" dirty="0">
                <a:latin typeface="+mn-ea"/>
              </a:rPr>
              <a:t>分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579824" y="4101307"/>
            <a:ext cx="20225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ja-JP" sz="2800" dirty="0">
                <a:latin typeface="+mn-ea"/>
              </a:rPr>
              <a:t>8</a:t>
            </a:r>
            <a:r>
              <a:rPr lang="ja-JP" altLang="en-US" sz="2800" dirty="0">
                <a:latin typeface="+mn-ea"/>
              </a:rPr>
              <a:t>時</a:t>
            </a:r>
            <a:r>
              <a:rPr lang="en-US" altLang="ja-JP" sz="2800" dirty="0">
                <a:latin typeface="+mn-ea"/>
              </a:rPr>
              <a:t>45</a:t>
            </a:r>
            <a:r>
              <a:rPr lang="ja-JP" altLang="en-US" sz="2800" dirty="0">
                <a:latin typeface="+mn-ea"/>
              </a:rPr>
              <a:t>分</a:t>
            </a:r>
            <a:endParaRPr lang="en-US" altLang="ja-JP" sz="2800" dirty="0">
              <a:latin typeface="+mn-ea"/>
            </a:endParaRPr>
          </a:p>
          <a:p>
            <a:pPr algn="r">
              <a:lnSpc>
                <a:spcPct val="150000"/>
              </a:lnSpc>
            </a:pPr>
            <a:r>
              <a:rPr lang="en-US" altLang="ja-JP" sz="2800" dirty="0">
                <a:latin typeface="+mn-ea"/>
              </a:rPr>
              <a:t>13</a:t>
            </a:r>
            <a:r>
              <a:rPr lang="ja-JP" altLang="en-US" sz="2800" dirty="0">
                <a:latin typeface="+mn-ea"/>
              </a:rPr>
              <a:t>時</a:t>
            </a:r>
            <a:r>
              <a:rPr lang="en-US" altLang="ja-JP" sz="2800" dirty="0">
                <a:latin typeface="+mn-ea"/>
              </a:rPr>
              <a:t>00</a:t>
            </a:r>
            <a:r>
              <a:rPr lang="ja-JP" altLang="en-US" sz="2800" dirty="0">
                <a:latin typeface="+mn-ea"/>
              </a:rPr>
              <a:t>分</a:t>
            </a:r>
            <a:endParaRPr lang="en-US" altLang="ja-JP" sz="2800" dirty="0">
              <a:latin typeface="+mn-ea"/>
            </a:endParaRPr>
          </a:p>
          <a:p>
            <a:pPr algn="r">
              <a:lnSpc>
                <a:spcPct val="150000"/>
              </a:lnSpc>
            </a:pPr>
            <a:r>
              <a:rPr lang="en-US" altLang="ja-JP" sz="2800" dirty="0">
                <a:latin typeface="+mn-ea"/>
              </a:rPr>
              <a:t>19</a:t>
            </a:r>
            <a:r>
              <a:rPr lang="ja-JP" altLang="en-US" sz="2800" dirty="0">
                <a:latin typeface="+mn-ea"/>
              </a:rPr>
              <a:t>時</a:t>
            </a:r>
            <a:r>
              <a:rPr lang="en-US" altLang="ja-JP" sz="2800" dirty="0">
                <a:latin typeface="+mn-ea"/>
              </a:rPr>
              <a:t>00</a:t>
            </a:r>
            <a:r>
              <a:rPr lang="ja-JP" altLang="en-US" sz="2800" dirty="0">
                <a:latin typeface="+mn-ea"/>
              </a:rPr>
              <a:t>分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24691" y="166254"/>
            <a:ext cx="11914909" cy="6525491"/>
          </a:xfrm>
          <a:prstGeom prst="rect">
            <a:avLst/>
          </a:prstGeom>
          <a:noFill/>
          <a:ln w="365125" cmpd="tri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8014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165</Words>
  <Application>Microsoft Office PowerPoint</Application>
  <PresentationFormat>ワイド画面</PresentationFormat>
  <Paragraphs>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入院時食事療養について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川野 真鈴</dc:creator>
  <cp:lastModifiedBy>岩峪 美青</cp:lastModifiedBy>
  <cp:revision>4</cp:revision>
  <dcterms:created xsi:type="dcterms:W3CDTF">2024-08-23T01:05:23Z</dcterms:created>
  <dcterms:modified xsi:type="dcterms:W3CDTF">2026-06-15T01:21:31Z</dcterms:modified>
</cp:coreProperties>
</file>