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4" d="100"/>
          <a:sy n="84" d="100"/>
        </p:scale>
        <p:origin x="65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2582285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2418535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56333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266700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4014104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602555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738037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2949528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459382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1864867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284684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967771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52697" y="560660"/>
            <a:ext cx="11573692" cy="889317"/>
          </a:xfrm>
        </p:spPr>
        <p:txBody>
          <a:bodyPr anchor="ctr">
            <a:normAutofit/>
          </a:bodyPr>
          <a:lstStyle/>
          <a:p>
            <a:r>
              <a:rPr lang="ja-JP" altLang="en-US" sz="2800" b="1" dirty="0">
                <a:latin typeface="ＭＳ Ｐゴシック" panose="020B0600070205080204" pitchFamily="50" charset="-128"/>
                <a:ea typeface="ＭＳ Ｐゴシック" panose="020B0600070205080204" pitchFamily="50" charset="-128"/>
              </a:rPr>
              <a:t>医薬品の安定供給と後発医薬品・バイオ後続品の使用について</a:t>
            </a:r>
            <a:endParaRPr kumimoji="1" lang="ja-JP" altLang="en-US" sz="2800" b="1" dirty="0">
              <a:latin typeface="ＭＳ Ｐゴシック" panose="020B0600070205080204" pitchFamily="50" charset="-128"/>
              <a:ea typeface="ＭＳ Ｐゴシック" panose="020B0600070205080204" pitchFamily="50" charset="-128"/>
            </a:endParaRPr>
          </a:p>
        </p:txBody>
      </p:sp>
      <p:sp>
        <p:nvSpPr>
          <p:cNvPr id="3" name="サブタイトル 2"/>
          <p:cNvSpPr>
            <a:spLocks noGrp="1"/>
          </p:cNvSpPr>
          <p:nvPr>
            <p:ph type="subTitle" idx="1"/>
          </p:nvPr>
        </p:nvSpPr>
        <p:spPr>
          <a:xfrm>
            <a:off x="613954" y="1642608"/>
            <a:ext cx="10620103" cy="4795899"/>
          </a:xfrm>
        </p:spPr>
        <p:txBody>
          <a:bodyPr>
            <a:normAutofit/>
          </a:bodyPr>
          <a:lstStyle/>
          <a:p>
            <a:pPr algn="l">
              <a:lnSpc>
                <a:spcPts val="2640"/>
              </a:lnSpc>
            </a:pPr>
            <a:r>
              <a:rPr kumimoji="1" lang="ja-JP" altLang="en-US" dirty="0"/>
              <a:t>　当院では、厚生</a:t>
            </a:r>
            <a:r>
              <a:rPr lang="ja-JP" altLang="en-US" dirty="0"/>
              <a:t>労働省の施策に</a:t>
            </a:r>
            <a:r>
              <a:rPr kumimoji="1" lang="ja-JP" altLang="en-US" dirty="0"/>
              <a:t>従い、患者負担の軽減および医療保険財政の改善に資するもの</a:t>
            </a:r>
            <a:r>
              <a:rPr lang="ja-JP" altLang="en-US" dirty="0"/>
              <a:t>として、後発医薬品（ジェネリック医薬品）およびバイオ後続品（バイオシミラー）の使用に積極的に取り組んでいます。</a:t>
            </a:r>
            <a:endParaRPr lang="en-US" altLang="ja-JP" dirty="0"/>
          </a:p>
          <a:p>
            <a:pPr algn="l">
              <a:lnSpc>
                <a:spcPts val="2640"/>
              </a:lnSpc>
            </a:pPr>
            <a:r>
              <a:rPr kumimoji="1" lang="ja-JP" altLang="en-US" dirty="0"/>
              <a:t>　当院で処方または使用する薬剤は、後発医薬品またはバイオ後続品となることがあります。これらの</a:t>
            </a:r>
            <a:r>
              <a:rPr lang="ja-JP" altLang="en-US" dirty="0"/>
              <a:t>採用にあたっては、品質確保・安全性に関する十分な情報提供・安定供給等、当院の定める条件を満たした有効かつ安全な製品を採用しております。</a:t>
            </a:r>
            <a:endParaRPr lang="en-US" altLang="ja-JP" dirty="0"/>
          </a:p>
          <a:p>
            <a:pPr algn="l">
              <a:lnSpc>
                <a:spcPts val="2640"/>
              </a:lnSpc>
            </a:pPr>
            <a:r>
              <a:rPr lang="ja-JP" altLang="en-US" dirty="0"/>
              <a:t>　また、医薬品の供給状況によっては、投与する薬剤が変更となる可能性があります。その場合には、患者さんに十分に説明を行った上で変更いたしますので、ご理解いただきます</a:t>
            </a:r>
            <a:r>
              <a:rPr kumimoji="1" lang="ja-JP" altLang="en-US" dirty="0"/>
              <a:t>ようお願い</a:t>
            </a:r>
            <a:r>
              <a:rPr lang="ja-JP" altLang="en-US" dirty="0"/>
              <a:t>いたします。</a:t>
            </a:r>
            <a:endParaRPr lang="en-US" altLang="ja-JP" dirty="0"/>
          </a:p>
          <a:p>
            <a:pPr algn="l">
              <a:lnSpc>
                <a:spcPts val="2640"/>
              </a:lnSpc>
            </a:pPr>
            <a:r>
              <a:rPr lang="ja-JP" altLang="en-US" dirty="0"/>
              <a:t>　</a:t>
            </a:r>
            <a:endParaRPr kumimoji="1" lang="en-US" altLang="ja-JP" dirty="0"/>
          </a:p>
          <a:p>
            <a:pPr algn="l">
              <a:lnSpc>
                <a:spcPts val="2640"/>
              </a:lnSpc>
            </a:pPr>
            <a:r>
              <a:rPr lang="ja-JP" altLang="en-US" dirty="0"/>
              <a:t>　ご不明な点等ございましたら、主治医または薬剤師までお尋ねください。</a:t>
            </a:r>
            <a:endParaRPr kumimoji="1" lang="ja-JP" altLang="en-US" dirty="0"/>
          </a:p>
        </p:txBody>
      </p:sp>
    </p:spTree>
    <p:extLst>
      <p:ext uri="{BB962C8B-B14F-4D97-AF65-F5344CB8AC3E}">
        <p14:creationId xmlns:p14="http://schemas.microsoft.com/office/powerpoint/2010/main" val="5850447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187</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游ゴシック</vt:lpstr>
      <vt:lpstr>游ゴシック Light</vt:lpstr>
      <vt:lpstr>Arial</vt:lpstr>
      <vt:lpstr>Office テーマ</vt:lpstr>
      <vt:lpstr>医薬品の安定供給と後発医薬品・バイオ後続品の使用について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後発医薬品（ジェネリック医薬品）およびバイオ後続品（バイオシミラー）の使用促進について</dc:title>
  <dc:creator>佐々木 剛</dc:creator>
  <cp:lastModifiedBy>佐々木 剛</cp:lastModifiedBy>
  <cp:revision>12</cp:revision>
  <cp:lastPrinted>2026-03-19T09:05:45Z</cp:lastPrinted>
  <dcterms:created xsi:type="dcterms:W3CDTF">2024-05-28T08:02:12Z</dcterms:created>
  <dcterms:modified xsi:type="dcterms:W3CDTF">2026-03-23T05:00:31Z</dcterms:modified>
</cp:coreProperties>
</file>